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ubik Light"/>
      <p:regular r:id="rId47"/>
      <p:bold r:id="rId48"/>
      <p:italic r:id="rId49"/>
      <p:boldItalic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Rubik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72">
          <p15:clr>
            <a:srgbClr val="A4A3A4"/>
          </p15:clr>
        </p15:guide>
        <p15:guide id="2" pos="4954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9" roundtripDataSignature="AMtx7mhrr3Hoi3yq6dMjZDS7nWtkGxSI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2"/>
        <p:guide pos="4954"/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ubikLight-bold.fntdata"/><Relationship Id="rId47" Type="http://schemas.openxmlformats.org/officeDocument/2006/relationships/font" Target="fonts/RubikLight-regular.fntdata"/><Relationship Id="rId49" Type="http://schemas.openxmlformats.org/officeDocument/2006/relationships/font" Target="fonts/Rubik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font" Target="fonts/RubikLight-boldItalic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Rubik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Rubik-italic.fntdata"/><Relationship Id="rId12" Type="http://schemas.openxmlformats.org/officeDocument/2006/relationships/slide" Target="slides/slide7.xml"/><Relationship Id="rId56" Type="http://schemas.openxmlformats.org/officeDocument/2006/relationships/font" Target="fonts/Rubik-bold.fntdata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font" Target="fonts/Rubik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b0ae1dd2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b0ae1dd2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Трехзвенная архитектура - </a:t>
            </a: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сетевое приложение разделено на две и более частей, каждая из которых может выполняться на отдельном компьютере. Выделенные части приложения взаимодействуют друг с другом, обмениваясь сообщениями в заранее согласованном формате.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Третьим звеном в трехзвенной архитектуре становится сервер приложений, т.е. компоненты распределяются следующим образом: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Представление данных — на стороне клиента.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Прикладной компонент — на выделенном сервере приложений (как вариант, выполняющем функции промежуточного ПО).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Управление ресурсами — на сервере БД, который и представляет запрашиваемые данные.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b0ae1dd2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b0ae1dd2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9b26a074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9b26a074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Если вы знаете, как устроена клиент-серверная архитектура, то сможете понять, где именно в приложении произошла ошибка: на стороне клиента или сервера. Так разработчики быстрее исправят баг.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9b26a07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9b26a07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Приложение устроено по определенным принципам. Они определяют, из каких элементов состоит приложение и как они связаны.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Такие принципы называют </a:t>
            </a: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архитектурой</a:t>
            </a: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Это способ организации работы приложения.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Самая распространенная архитектура приложений — </a:t>
            </a: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клиент-серверная</a:t>
            </a: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Клиент, сервер и интернет — элементы клиент-серверной архитектуры. Клиент и сервер работают по отдельности: клиент отвечает за взаимодействие с пользователем, сервер — за логические операции, вычисления и хранение данных, а интернет, или сеть — за связь клиента и сервера.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b0ae1dd2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b0ae1dd2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b0ae1dd2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b0ae1dd2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Веб-приложения отличаются кроссплатформенностью, то есть способны функционировать, независимо от платформы девайса. Козырем в их рукаве выступает и то, что они не используют его программное обеспечение. А по причине того, что являются мобильной версией сайта с расширенным интерактивом, веб-приложения не отбирают драгоценное место в памяти смартфона.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то же время камень в огород веб-приложений следует бросить за неспособность работать с ними без Интернета. Причем из этого выплывает и другой минус – их производительность, которая находится на среднем уровне, в сравнении с другими видами приложений. Более того, она зависит от возможностей интернет-соединения провайдера услуг.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64606c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64606c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Они разработаны специально для конкретной платформы и могут использовать все возможности устройства – камеру, GPS-датчик, акселерометр, компас, список контактов и всё остальное. Также они могут распознавать стандартные жесты, предустановленные операционной системой или совершенно новые жесты, которые используются в конкретном приложении.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силу того, что нативные приложения оптимизированы под конкретную ОС, они органично вписываются в любой смартфон, отличаясь высокой скоростью работы и производительностью.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Нативные приложения могут получить доступ к системе оповещений устройства, а также, в зависимости от предназначения нативного приложения, оно может всецело или частично обходиться без наличия интернет-соединения.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b64606c0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cb64606c0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Такие приложения могут быть загружены исключительно из маркетов вроде Google Play и App Store. Вместе с тем они располагают опцией автономного обновления информации, а для их работы необходимо интернет-подключение. Без наличия последнего веб-функции попросту не работают.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Родство гибридных приложений с веб-приложениями, в свою очередь, даёт плоды в виде того, что в них можно легко и оперативно вносить коррективы. То есть разработчикам не приходится, как в случае с нативными, повторно размещать приложение в магазине ради устранения ошибок предыдущей версии.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b64606c0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b64606c0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d0ed4db6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d0ed4db6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d0ed4db6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d0ed4db6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d0ed4db6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d0ed4db6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d0ed4db6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d0ed4db6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b0ae1dd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b0ae1dd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Представьте, что вы смотрите видео на YouTube. Включить видео, поставить лайк, подписаться на канал можно с любого устройства: с ноутбука, планшета или телефона. Устройство, с которого вы работаете с приложением, называется клиентом.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Клиент</a:t>
            </a: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— это система, которая связывается с сервером и запрашивает нужную пользователю информацию.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Клиент преобразует ваши действия в запросы и отправляет на сервер.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1b05749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1b05749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1b05749f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1b05749f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1b05749f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1b05749f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1b05749f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1b05749f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1b05749f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1b05749f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1b05749f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1b05749f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1b05749f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1b05749f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d0ed4db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d0ed4db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</a:rPr>
              <a:t>Задание 1. Сделать mindmap в miro с особенностями тестирования мобильных приложений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</a:rPr>
              <a:t>- Ознакомиться с таким артефактом, как mindmap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</a:rPr>
              <a:t>- Декомпозировать особенности тестирования МП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</a:rPr>
              <a:t>- Визуализировать декомпозицию в </a:t>
            </a:r>
            <a:r>
              <a:rPr b="1" lang="ru" sz="1000">
                <a:solidFill>
                  <a:schemeClr val="dk1"/>
                </a:solidFill>
                <a:highlight>
                  <a:srgbClr val="FFFFFF"/>
                </a:highlight>
              </a:rPr>
              <a:t>miro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</a:rPr>
              <a:t> в виде mindmap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</a:rPr>
              <a:t>Задание 2. Сделать карту экранов в miro для приложения "Папаша Беппе"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</a:rPr>
              <a:t>- Ознакомиться с таким артефактом, как карта экранов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</a:rPr>
              <a:t>- Создать карту экранов в </a:t>
            </a:r>
            <a:r>
              <a:rPr b="1" lang="ru" sz="1000">
                <a:solidFill>
                  <a:schemeClr val="dk1"/>
                </a:solidFill>
                <a:highlight>
                  <a:srgbClr val="FFFFFF"/>
                </a:highlight>
              </a:rPr>
              <a:t>miro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</a:rPr>
              <a:t> для МП "Папаша Беппе"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</a:rPr>
              <a:t>Задание 3. Дополнить тест-кейсы домашнего задания из предыдущей лекции проверками с особенностями мобильных приложений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</a:rPr>
              <a:t>- Составить </a:t>
            </a:r>
            <a:r>
              <a:rPr b="1" lang="ru" sz="1000">
                <a:solidFill>
                  <a:schemeClr val="dk1"/>
                </a:solidFill>
                <a:highlight>
                  <a:srgbClr val="FFFFFF"/>
                </a:highlight>
              </a:rPr>
              <a:t>3-5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</a:rPr>
              <a:t> тест-кейсов в qase.io на основе особенностей мобильных приложений для МП "Папаша Беппе"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</a:rPr>
              <a:t>- Создать тест-ран тест-кейсов </a:t>
            </a:r>
            <a:r>
              <a:rPr b="1" lang="ru" sz="1000">
                <a:solidFill>
                  <a:schemeClr val="dk1"/>
                </a:solidFill>
                <a:highlight>
                  <a:srgbClr val="FFFFFF"/>
                </a:highlight>
              </a:rPr>
              <a:t>с особенностями МП 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</a:rPr>
              <a:t>и выполнить его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f92b54aa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cf92b54aa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f92b54aa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cf92b54aa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9b26a074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9b26a074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Тонкий клиент</a:t>
            </a: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— компьютер или программа-клиент в сетях с клиент-серверной архитектурой, где большая часть задач по обработке информации перенесена на сервер и права доступа клиента строго ограничены. Примером тонкого клиента может служить компьютер с браузером, использующийся для работы с веб-приложениями.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Толстый клиент</a:t>
            </a: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архитектуре клиент-сервер — это приложение, обеспечивающее (в противовес тонкому клиенту) полную функциональность и независимость от центрального сервера. Часто сервер в этом случае является лишь хранилищем данных, а вся работа по обработке и представлению этих данных переносится на машину клиента.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f92b54a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cf92b54a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1b05749f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1b05749f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b0ae1dd2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b0ae1dd2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Сервер</a:t>
            </a: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— система, которая обрабатывает запросы клиента и формирует ответ.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Например, присылает информацию о видео: лайки, комментарии, количество просмотров.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Обычно это мощный компьютер, он находится отдельно от клиентов. Например, серверы Яндекса размещены в специальных дата-центрах.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b0ae1dd2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b0ae1dd2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9b26a074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9b26a074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Аналогия с рестораном: Посетитель выступает в роли </a:t>
            </a: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клиента</a:t>
            </a: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который делает заказ (запрос) повару (</a:t>
            </a: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серверу)</a:t>
            </a: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а повар в свою очередь отдает ответ - заказ.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b0ae1dd2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b0ae1dd2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Двухзвенная архитектура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распределение трех базовых компонентов между двумя узлами (клиентом и сервером). Двухзвенная архитектура используется в клиент-серверных системах, где сервер отвечает на клиентские запросы напрямую и в полном объеме.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9b26a074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9b26a074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Возникают ситуации, когда взаимодействие между клиентом и сервером нетривиально: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Сервер  отдает данные в не удобном формате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Приложению необходимо связываться с несколькими различными Backend-системами (интеграторами)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помощь приходит </a:t>
            </a: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Middleware</a:t>
            </a: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 ПО, которое выполняет роль связующего звена между клиентом и сервером и является единой точкой входа в распределенную систему Backend.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4"/>
          <p:cNvSpPr/>
          <p:nvPr/>
        </p:nvSpPr>
        <p:spPr>
          <a:xfrm>
            <a:off x="7875900" y="142125"/>
            <a:ext cx="1028700" cy="46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ubik"/>
              <a:buNone/>
              <a:defRPr b="1" sz="52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3" name="Google Shape;1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" name="Google Shape;1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075" y="142125"/>
            <a:ext cx="840701" cy="2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4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5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4"/>
              </a:buClr>
              <a:buSzPts val="1600"/>
              <a:buFont typeface="Rubik"/>
              <a:buNone/>
              <a:defRPr sz="1600">
                <a:solidFill>
                  <a:srgbClr val="4F4FF4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9" name="Google Shape;1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" name="Google Shape;21;p25"/>
          <p:cNvSpPr/>
          <p:nvPr/>
        </p:nvSpPr>
        <p:spPr>
          <a:xfrm>
            <a:off x="7875900" y="142125"/>
            <a:ext cx="1028700" cy="46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075" y="142125"/>
            <a:ext cx="840701" cy="2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6"/>
          <p:cNvSpPr txBox="1"/>
          <p:nvPr>
            <p:ph type="title"/>
          </p:nvPr>
        </p:nvSpPr>
        <p:spPr>
          <a:xfrm>
            <a:off x="2320250" y="1087400"/>
            <a:ext cx="55266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Light"/>
              <a:buNone/>
              <a:defRPr sz="36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" name="Google Shape;27;p26"/>
          <p:cNvSpPr/>
          <p:nvPr/>
        </p:nvSpPr>
        <p:spPr>
          <a:xfrm>
            <a:off x="7875900" y="142125"/>
            <a:ext cx="1028700" cy="46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075" y="142125"/>
            <a:ext cx="840701" cy="2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7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29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30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32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maps.google.com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miro.com/" TargetMode="External"/><Relationship Id="rId4" Type="http://schemas.openxmlformats.org/officeDocument/2006/relationships/hyperlink" Target="https://miro.com/" TargetMode="External"/><Relationship Id="rId5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habr.com/ru/post/495698/" TargetMode="External"/><Relationship Id="rId4" Type="http://schemas.openxmlformats.org/officeDocument/2006/relationships/hyperlink" Target="https://sergeygavaga.gitbooks.io/kurs-lektsii-testirovanie-programnogo-obespecheni/content/lektsiya-6-ch1-arhitektura-klient-server.html" TargetMode="External"/><Relationship Id="rId5" Type="http://schemas.openxmlformats.org/officeDocument/2006/relationships/hyperlink" Target="https://sergeygavaga.gitbooks.io/kurs-lektsii-testirovanie-programnogo-obespecheni/content/lektsiya-9-ch1-testirovanie-mobilnih-prilozhenii.html" TargetMode="External"/><Relationship Id="rId6" Type="http://schemas.openxmlformats.org/officeDocument/2006/relationships/hyperlink" Target="https://habr.com/ru/post/244345/" TargetMode="External"/><Relationship Id="rId7" Type="http://schemas.openxmlformats.org/officeDocument/2006/relationships/hyperlink" Target="https://habr.com/ru/company/developersoft/blog/291028/" TargetMode="External"/><Relationship Id="rId8" Type="http://schemas.openxmlformats.org/officeDocument/2006/relationships/hyperlink" Target="https://habr.com/ru/company/badoo/blog/418353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/>
          <p:nvPr>
            <p:ph type="ctrTitle"/>
          </p:nvPr>
        </p:nvSpPr>
        <p:spPr>
          <a:xfrm>
            <a:off x="483425" y="198125"/>
            <a:ext cx="8041500" cy="33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Тестирование мобильных клиент-серверных приложений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b0ae1dd25_0_31"/>
          <p:cNvSpPr txBox="1"/>
          <p:nvPr>
            <p:ph type="ctrTitle"/>
          </p:nvPr>
        </p:nvSpPr>
        <p:spPr>
          <a:xfrm>
            <a:off x="932425" y="432325"/>
            <a:ext cx="1470900" cy="5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400">
                <a:solidFill>
                  <a:srgbClr val="4F4FF4"/>
                </a:solidFill>
              </a:rPr>
              <a:t>Трехзвенная архитектура</a:t>
            </a:r>
            <a:endParaRPr b="0" sz="1400">
              <a:solidFill>
                <a:srgbClr val="4F4FF4"/>
              </a:solidFill>
            </a:endParaRPr>
          </a:p>
        </p:txBody>
      </p:sp>
      <p:sp>
        <p:nvSpPr>
          <p:cNvPr id="131" name="Google Shape;131;gfb0ae1dd25_0_31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2" name="Google Shape;132;gfb0ae1dd25_0_31"/>
          <p:cNvSpPr txBox="1"/>
          <p:nvPr/>
        </p:nvSpPr>
        <p:spPr>
          <a:xfrm>
            <a:off x="2510800" y="3683950"/>
            <a:ext cx="513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Третьим звеном в трехзвенной архитектуре становится сервер приложений, </a:t>
            </a: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выполняющий функции промежуточного ПО - Middleware.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gfb0ae1dd25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800" y="1161750"/>
            <a:ext cx="5480400" cy="2422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b0ae1dd25_0_40"/>
          <p:cNvSpPr txBox="1"/>
          <p:nvPr>
            <p:ph type="ctrTitle"/>
          </p:nvPr>
        </p:nvSpPr>
        <p:spPr>
          <a:xfrm>
            <a:off x="863782" y="365800"/>
            <a:ext cx="15174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400">
                <a:solidFill>
                  <a:srgbClr val="4F4FF4"/>
                </a:solidFill>
              </a:rPr>
              <a:t>Многозвенная архитектура</a:t>
            </a:r>
            <a:endParaRPr b="0" sz="1400">
              <a:solidFill>
                <a:srgbClr val="4F4FF4"/>
              </a:solidFill>
            </a:endParaRPr>
          </a:p>
        </p:txBody>
      </p:sp>
      <p:sp>
        <p:nvSpPr>
          <p:cNvPr id="139" name="Google Shape;139;gfb0ae1dd25_0_40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40" name="Google Shape;140;gfb0ae1dd25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125" y="292000"/>
            <a:ext cx="4533025" cy="369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fb0ae1dd25_0_40"/>
          <p:cNvSpPr txBox="1"/>
          <p:nvPr/>
        </p:nvSpPr>
        <p:spPr>
          <a:xfrm>
            <a:off x="2336800" y="3190475"/>
            <a:ext cx="33744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Трехзвенная архитектура может быть расширена до </a:t>
            </a:r>
            <a:r>
              <a:rPr b="1"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многозвенной (N-tier, Multi-tier)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путем выделения дополнительных серверов, каждый из которых будет представлять собственные сервисы и пользоваться услугами прочих серверов разного уровня.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"/>
          <p:cNvSpPr txBox="1"/>
          <p:nvPr>
            <p:ph type="title"/>
          </p:nvPr>
        </p:nvSpPr>
        <p:spPr>
          <a:xfrm>
            <a:off x="793000" y="511675"/>
            <a:ext cx="154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1400"/>
              <a:t>Клиент-сервер</a:t>
            </a:r>
            <a:endParaRPr sz="1400"/>
          </a:p>
        </p:txBody>
      </p:sp>
      <p:sp>
        <p:nvSpPr>
          <p:cNvPr id="147" name="Google Shape;147;p2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48" name="Google Shape;14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66525"/>
            <a:ext cx="8839201" cy="2094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"/>
          <p:cNvSpPr txBox="1"/>
          <p:nvPr>
            <p:ph type="title"/>
          </p:nvPr>
        </p:nvSpPr>
        <p:spPr>
          <a:xfrm>
            <a:off x="793000" y="511675"/>
            <a:ext cx="154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1400"/>
              <a:t>Клиент-сервер</a:t>
            </a:r>
            <a:endParaRPr sz="1400"/>
          </a:p>
        </p:txBody>
      </p:sp>
      <p:sp>
        <p:nvSpPr>
          <p:cNvPr id="154" name="Google Shape;154;p3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5" name="Google Shape;15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66525"/>
            <a:ext cx="8839201" cy="2094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466525"/>
            <a:ext cx="8839201" cy="2094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1400"/>
              <a:t>Клиент-сервер</a:t>
            </a:r>
            <a:endParaRPr sz="1400"/>
          </a:p>
        </p:txBody>
      </p:sp>
      <p:sp>
        <p:nvSpPr>
          <p:cNvPr id="162" name="Google Shape;162;p4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63" name="Google Shape;16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66525"/>
            <a:ext cx="8839201" cy="2094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1400"/>
              <a:t>Клиент-сервер</a:t>
            </a:r>
            <a:endParaRPr sz="1400"/>
          </a:p>
        </p:txBody>
      </p:sp>
      <p:sp>
        <p:nvSpPr>
          <p:cNvPr id="169" name="Google Shape;169;p5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70" name="Google Shape;17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300" y="1466525"/>
            <a:ext cx="8827401" cy="20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1400"/>
              <a:t>Клиент-сервер</a:t>
            </a:r>
            <a:endParaRPr sz="1400"/>
          </a:p>
        </p:txBody>
      </p:sp>
      <p:sp>
        <p:nvSpPr>
          <p:cNvPr id="176" name="Google Shape;176;p6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77" name="Google Shape;17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463" y="1466525"/>
            <a:ext cx="8833075" cy="20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1400"/>
              <a:t>Клиент-сервер</a:t>
            </a:r>
            <a:endParaRPr sz="1400"/>
          </a:p>
        </p:txBody>
      </p:sp>
      <p:sp>
        <p:nvSpPr>
          <p:cNvPr id="183" name="Google Shape;183;p7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84" name="Google Shape;18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150" y="1466525"/>
            <a:ext cx="8837700" cy="20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1400"/>
              <a:t>Клиент-сервер</a:t>
            </a:r>
            <a:endParaRPr sz="1400"/>
          </a:p>
        </p:txBody>
      </p:sp>
      <p:sp>
        <p:nvSpPr>
          <p:cNvPr id="190" name="Google Shape;190;p8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91" name="Google Shape;1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175" y="1466525"/>
            <a:ext cx="8837651" cy="20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9b26a0742_0_23"/>
          <p:cNvSpPr txBox="1"/>
          <p:nvPr>
            <p:ph type="title"/>
          </p:nvPr>
        </p:nvSpPr>
        <p:spPr>
          <a:xfrm>
            <a:off x="2986575" y="333925"/>
            <a:ext cx="4272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Зачем все это тестировщику?</a:t>
            </a:r>
            <a:endParaRPr sz="1400"/>
          </a:p>
        </p:txBody>
      </p:sp>
      <p:sp>
        <p:nvSpPr>
          <p:cNvPr id="197" name="Google Shape;197;gf9b26a0742_0_23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98" name="Google Shape;198;gf9b26a0742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74" y="727525"/>
            <a:ext cx="5213676" cy="42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9b26a0742_0_0"/>
          <p:cNvSpPr txBox="1"/>
          <p:nvPr>
            <p:ph type="ctrTitle"/>
          </p:nvPr>
        </p:nvSpPr>
        <p:spPr>
          <a:xfrm>
            <a:off x="796300" y="268000"/>
            <a:ext cx="15405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400">
                <a:solidFill>
                  <a:srgbClr val="4F4FF4"/>
                </a:solidFill>
              </a:rPr>
              <a:t>Клиент-</a:t>
            </a:r>
            <a:endParaRPr b="0" sz="1400">
              <a:solidFill>
                <a:srgbClr val="4F4F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400">
                <a:solidFill>
                  <a:srgbClr val="4F4FF4"/>
                </a:solidFill>
              </a:rPr>
              <a:t>серверная архитектура</a:t>
            </a:r>
            <a:endParaRPr b="0" sz="1400">
              <a:solidFill>
                <a:srgbClr val="4F4FF4"/>
              </a:solidFill>
            </a:endParaRPr>
          </a:p>
        </p:txBody>
      </p:sp>
      <p:sp>
        <p:nvSpPr>
          <p:cNvPr id="69" name="Google Shape;69;gf9b26a0742_0_0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70" name="Google Shape;70;gf9b26a074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800" y="838000"/>
            <a:ext cx="5400426" cy="32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b0ae1dd25_0_48"/>
          <p:cNvSpPr txBox="1"/>
          <p:nvPr>
            <p:ph type="title"/>
          </p:nvPr>
        </p:nvSpPr>
        <p:spPr>
          <a:xfrm>
            <a:off x="807050" y="454500"/>
            <a:ext cx="1529700" cy="9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Виды мобильных приложений</a:t>
            </a:r>
            <a:endParaRPr sz="1400"/>
          </a:p>
        </p:txBody>
      </p:sp>
      <p:sp>
        <p:nvSpPr>
          <p:cNvPr id="204" name="Google Shape;204;gfb0ae1dd25_0_48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05" name="Google Shape;205;gfb0ae1dd25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83" y="1214500"/>
            <a:ext cx="52768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b0ae1dd25_0_56"/>
          <p:cNvSpPr txBox="1"/>
          <p:nvPr>
            <p:ph type="title"/>
          </p:nvPr>
        </p:nvSpPr>
        <p:spPr>
          <a:xfrm>
            <a:off x="726550" y="445025"/>
            <a:ext cx="171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Веб-приложения</a:t>
            </a:r>
            <a:endParaRPr sz="1400"/>
          </a:p>
        </p:txBody>
      </p:sp>
      <p:sp>
        <p:nvSpPr>
          <p:cNvPr id="211" name="Google Shape;211;gfb0ae1dd25_0_56"/>
          <p:cNvSpPr txBox="1"/>
          <p:nvPr>
            <p:ph idx="1" type="body"/>
          </p:nvPr>
        </p:nvSpPr>
        <p:spPr>
          <a:xfrm>
            <a:off x="2336675" y="762775"/>
            <a:ext cx="5527800" cy="32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Мобильным веб-приложением</a:t>
            </a: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является веб-сайт, который открывается в гаджете (смартфоне или планшете) с помощью мобильного браузера.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Особенности:</a:t>
            </a:r>
            <a:endParaRPr b="1"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+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Кроссплатформенность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+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 требует установки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+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Обновление происходит без участия пользователя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Зависимость от сети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Средняя производительность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Ограниченный запас использования ресурсов устройства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Приме</a:t>
            </a: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р:</a:t>
            </a: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>
                <a:solidFill>
                  <a:srgbClr val="3D449A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maps.google.com</a:t>
            </a: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– веб-сайт, но в то же время это и веб-приложение.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gfb0ae1dd25_0_56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b64606c0c_0_0"/>
          <p:cNvSpPr txBox="1"/>
          <p:nvPr>
            <p:ph idx="1" type="body"/>
          </p:nvPr>
        </p:nvSpPr>
        <p:spPr>
          <a:xfrm>
            <a:off x="2383175" y="704975"/>
            <a:ext cx="5481300" cy="39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Нативными приложениями</a:t>
            </a: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называют оттого, что они написаны на родном (с англ. native – родной) для определённой платформы языке программирования.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Для Android этим языком является Java, тогда как для iOS – objective-С или Swift.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Особенности:</a:t>
            </a:r>
            <a:endParaRPr b="1"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+"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Скорость работы и производительность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+"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Максимально возможная функциональность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+"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Способность работать без Интернета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-"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Охват платформ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-"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Обновление происходит с участием пользователя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-"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Занимает память устройства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Пример:</a:t>
            </a: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приложение Instagram: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Устанавливается из магазина приложений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Использует ПО смартфона: камера, геолокация, адресная книга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Можно включить получение push-уведомлений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gcb64606c0c_0_0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Нативные приложения</a:t>
            </a:r>
            <a:endParaRPr sz="1400"/>
          </a:p>
        </p:txBody>
      </p:sp>
      <p:sp>
        <p:nvSpPr>
          <p:cNvPr id="219" name="Google Shape;219;gcb64606c0c_0_0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b64606c0c_0_9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Гибридные приложения</a:t>
            </a:r>
            <a:endParaRPr sz="1400"/>
          </a:p>
        </p:txBody>
      </p:sp>
      <p:sp>
        <p:nvSpPr>
          <p:cNvPr id="225" name="Google Shape;225;gcb64606c0c_0_9"/>
          <p:cNvSpPr txBox="1"/>
          <p:nvPr>
            <p:ph idx="1" type="body"/>
          </p:nvPr>
        </p:nvSpPr>
        <p:spPr>
          <a:xfrm>
            <a:off x="2336800" y="753800"/>
            <a:ext cx="5527800" cy="38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Гибридные приложения</a:t>
            </a: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представляют собой сочетание веб и нативных приложений. В особенности, имеется в виду их кроссплатформенность и доступ к функционалу смартфона.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Особенности:</a:t>
            </a:r>
            <a:endParaRPr b="1"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+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Кроссплатформенность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+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Опция автономного обновления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-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Некорректная работа при отсутствии интернет-соединения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-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Средняя скорость работы на фоне нативных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Пример: </a:t>
            </a: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TripCase – органайзер для планирования путешествий.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загружается из магазина;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может использовать геолокацию;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необходимо подключение к Интернету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gcb64606c0c_0_9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b64606c0c_0_16"/>
          <p:cNvSpPr txBox="1"/>
          <p:nvPr>
            <p:ph type="title"/>
          </p:nvPr>
        </p:nvSpPr>
        <p:spPr>
          <a:xfrm>
            <a:off x="795975" y="445025"/>
            <a:ext cx="15408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Особенности тестирования мобильных приложений</a:t>
            </a:r>
            <a:endParaRPr sz="1400"/>
          </a:p>
        </p:txBody>
      </p:sp>
      <p:sp>
        <p:nvSpPr>
          <p:cNvPr id="232" name="Google Shape;232;gcb64606c0c_0_16"/>
          <p:cNvSpPr txBox="1"/>
          <p:nvPr>
            <p:ph idx="1" type="body"/>
          </p:nvPr>
        </p:nvSpPr>
        <p:spPr>
          <a:xfrm>
            <a:off x="2336800" y="4016325"/>
            <a:ext cx="54117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Разнообразие мобильных технологий, платформ и устройств вызывает дополнительные трудности при разработки и тестирования мобильных приложений.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gcb64606c0c_0_16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34" name="Google Shape;234;gcb64606c0c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788" y="1127650"/>
            <a:ext cx="5134576" cy="288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cb64606c0c_0_16"/>
          <p:cNvSpPr txBox="1"/>
          <p:nvPr/>
        </p:nvSpPr>
        <p:spPr>
          <a:xfrm>
            <a:off x="2336763" y="445025"/>
            <a:ext cx="513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Мобильное тестирование </a:t>
            </a: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это постоянный процесс тестирования функциональности мобильных приложений и удобства работы с ними.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/>
          <p:nvPr>
            <p:ph type="title"/>
          </p:nvPr>
        </p:nvSpPr>
        <p:spPr>
          <a:xfrm>
            <a:off x="781975" y="445025"/>
            <a:ext cx="154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1400"/>
              <a:t>Мобильные приложения</a:t>
            </a:r>
            <a:endParaRPr sz="1400"/>
          </a:p>
        </p:txBody>
      </p:sp>
      <p:sp>
        <p:nvSpPr>
          <p:cNvPr id="241" name="Google Shape;241;p18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2" name="Google Shape;242;p18"/>
          <p:cNvSpPr txBox="1"/>
          <p:nvPr/>
        </p:nvSpPr>
        <p:spPr>
          <a:xfrm>
            <a:off x="2532400" y="555875"/>
            <a:ext cx="5041800" cy="4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Особенности тестирования мобильных приложений: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Мобильное устройство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ru" sz="1200">
                <a:solidFill>
                  <a:srgbClr val="1A1B22"/>
                </a:solidFill>
                <a:latin typeface="Roboto"/>
                <a:ea typeface="Roboto"/>
                <a:cs typeface="Roboto"/>
                <a:sym typeface="Roboto"/>
              </a:rPr>
              <a:t>Ресурсы устройства</a:t>
            </a:r>
            <a:endParaRPr sz="1200">
              <a:solidFill>
                <a:srgbClr val="1A1B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200"/>
              <a:buFont typeface="Roboto"/>
              <a:buChar char="○"/>
            </a:pPr>
            <a:r>
              <a:rPr lang="ru" sz="1200">
                <a:solidFill>
                  <a:srgbClr val="1A1B22"/>
                </a:solidFill>
                <a:latin typeface="Roboto"/>
                <a:ea typeface="Roboto"/>
                <a:cs typeface="Roboto"/>
                <a:sym typeface="Roboto"/>
              </a:rPr>
              <a:t>Возможности устройства</a:t>
            </a:r>
            <a:endParaRPr sz="1200">
              <a:solidFill>
                <a:srgbClr val="1A1B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Внешние прерывания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Ориентация устройства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1" lang="ru" sz="1200">
                <a:latin typeface="Roboto"/>
                <a:ea typeface="Roboto"/>
                <a:cs typeface="Roboto"/>
                <a:sym typeface="Roboto"/>
              </a:rPr>
              <a:t>Платформа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i="0" lang="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Операционная 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система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В</a:t>
            </a:r>
            <a:r>
              <a:rPr i="0" lang="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ерсия ОС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Ф</a:t>
            </a:r>
            <a:r>
              <a:rPr i="0" lang="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орм-факторы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i="0" lang="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нтерфейс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ru" sz="1200">
                <a:solidFill>
                  <a:srgbClr val="1A1B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Жесты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1" lang="ru" sz="1200"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b="1" i="0" lang="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еть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Т</a:t>
            </a:r>
            <a:r>
              <a:rPr i="0" lang="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ип сети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i="0" lang="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корость соединения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Отсутствие сети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Юзабилити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Постоянная обратная связь с пользователем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d0ed4db6c_0_8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4F4FF4"/>
                </a:solidFill>
              </a:rPr>
              <a:t>Мобильное устройство</a:t>
            </a:r>
            <a:endParaRPr sz="1400">
              <a:solidFill>
                <a:srgbClr val="4F4FF4"/>
              </a:solidFill>
            </a:endParaRPr>
          </a:p>
        </p:txBody>
      </p:sp>
      <p:sp>
        <p:nvSpPr>
          <p:cNvPr id="248" name="Google Shape;248;gfd0ed4db6c_0_8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9" name="Google Shape;249;gfd0ed4db6c_0_8"/>
          <p:cNvSpPr txBox="1"/>
          <p:nvPr/>
        </p:nvSpPr>
        <p:spPr>
          <a:xfrm>
            <a:off x="2325775" y="3813300"/>
            <a:ext cx="63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gfd0ed4db6c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213" y="445025"/>
            <a:ext cx="4581379" cy="25770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fd0ed4db6c_0_8"/>
          <p:cNvSpPr txBox="1"/>
          <p:nvPr/>
        </p:nvSpPr>
        <p:spPr>
          <a:xfrm>
            <a:off x="2760263" y="3112950"/>
            <a:ext cx="4581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Ресурсы устройства: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1A1B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Недостаток места для установки или работы приложения</a:t>
            </a:r>
            <a:endParaRPr sz="1200">
              <a:solidFill>
                <a:srgbClr val="1A1B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1A1B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Установка или перенос приложения на карту SD</a:t>
            </a:r>
            <a:endParaRPr sz="1200">
              <a:solidFill>
                <a:srgbClr val="1A1B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1A1B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Обработка ситуаций нехватки памяти для функционирования ОС, когда приложение активно или работает в фоне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d0ed4db6c_0_16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F4FF4"/>
                </a:solidFill>
              </a:rPr>
              <a:t>Мобильное устройство</a:t>
            </a:r>
            <a:endParaRPr sz="1400">
              <a:solidFill>
                <a:srgbClr val="4F4F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fd0ed4db6c_0_16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58" name="Google Shape;258;gfd0ed4db6c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175" y="445025"/>
            <a:ext cx="4740351" cy="24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fd0ed4db6c_0_16"/>
          <p:cNvSpPr txBox="1"/>
          <p:nvPr/>
        </p:nvSpPr>
        <p:spPr>
          <a:xfrm>
            <a:off x="3035300" y="3099300"/>
            <a:ext cx="4190100" cy="22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latin typeface="Roboto"/>
                <a:ea typeface="Roboto"/>
                <a:cs typeface="Roboto"/>
                <a:sym typeface="Roboto"/>
              </a:rPr>
              <a:t>Возможности устройства</a:t>
            </a:r>
            <a:r>
              <a:rPr b="1" lang="ru" sz="1200">
                <a:solidFill>
                  <a:srgbClr val="1A1B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(использование и предоставление доступов):</a:t>
            </a:r>
            <a:endParaRPr b="1" sz="1200">
              <a:solidFill>
                <a:srgbClr val="1A1B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A1B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1A1B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Камера</a:t>
            </a:r>
            <a:endParaRPr sz="1200">
              <a:solidFill>
                <a:srgbClr val="1A1B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1A1B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GPS-датчик</a:t>
            </a:r>
            <a:endParaRPr sz="1200">
              <a:solidFill>
                <a:srgbClr val="1A1B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1A1B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Акселерометр</a:t>
            </a:r>
            <a:endParaRPr sz="1200">
              <a:solidFill>
                <a:srgbClr val="1A1B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1A1B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Компас</a:t>
            </a:r>
            <a:endParaRPr sz="1200">
              <a:solidFill>
                <a:srgbClr val="1A1B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1A1B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Список контактов</a:t>
            </a:r>
            <a:endParaRPr sz="1200">
              <a:solidFill>
                <a:srgbClr val="1A1B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1A1B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Хранилище</a:t>
            </a:r>
            <a:endParaRPr sz="1200">
              <a:solidFill>
                <a:srgbClr val="1A1B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d0ed4db6c_0_22"/>
          <p:cNvSpPr txBox="1"/>
          <p:nvPr/>
        </p:nvSpPr>
        <p:spPr>
          <a:xfrm>
            <a:off x="2464325" y="695575"/>
            <a:ext cx="2556000" cy="31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Внешние прерывания: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Входящие и исходящие SMS, MMS, звонки, оповещения других приложений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Выключение устройства,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изъятие аккумулятора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разрядка устройства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Переход в режим ожидания (в том числе и с защитой паролем)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gfd0ed4db6c_0_22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F4FF4"/>
                </a:solidFill>
              </a:rPr>
              <a:t>Мобильное устройство</a:t>
            </a:r>
            <a:endParaRPr sz="1400">
              <a:solidFill>
                <a:srgbClr val="4F4F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fd0ed4db6c_0_22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67" name="Google Shape;267;gfd0ed4db6c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875" y="695575"/>
            <a:ext cx="2555855" cy="21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fd0ed4db6c_0_22"/>
          <p:cNvSpPr txBox="1"/>
          <p:nvPr/>
        </p:nvSpPr>
        <p:spPr>
          <a:xfrm>
            <a:off x="2464325" y="3260500"/>
            <a:ext cx="5219400" cy="20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Блокировка устройства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Отключение и включение сети, Bluetooth, авиарежима, GPS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Отключение и подключение SD-карты, дополнительных устройств вроде физической клавиатуры или гарнитуры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Отключение и подключение провода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Зарядка устройства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d0ed4db6c_0_28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F4FF4"/>
                </a:solidFill>
              </a:rPr>
              <a:t>Мобильное устройство</a:t>
            </a:r>
            <a:endParaRPr sz="1400">
              <a:solidFill>
                <a:srgbClr val="4F4F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fd0ed4db6c_0_28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75" name="Google Shape;275;gfd0ed4db6c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450" y="1121050"/>
            <a:ext cx="2731825" cy="273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fd0ed4db6c_0_28"/>
          <p:cNvSpPr txBox="1"/>
          <p:nvPr/>
        </p:nvSpPr>
        <p:spPr>
          <a:xfrm>
            <a:off x="2325775" y="1627175"/>
            <a:ext cx="24264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Ориентация устройства: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Альбомная версия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Книжная версия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Смена ориентации во время пользования приложением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Смена ориентации устройства в режиме ожидания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b0ae1dd25_0_0"/>
          <p:cNvSpPr txBox="1"/>
          <p:nvPr>
            <p:ph type="ctrTitle"/>
          </p:nvPr>
        </p:nvSpPr>
        <p:spPr>
          <a:xfrm>
            <a:off x="838907" y="418750"/>
            <a:ext cx="8079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400">
                <a:solidFill>
                  <a:srgbClr val="4F4FF4"/>
                </a:solidFill>
              </a:rPr>
              <a:t>Клиент</a:t>
            </a:r>
            <a:endParaRPr b="0" sz="1400">
              <a:solidFill>
                <a:srgbClr val="4F4FF4"/>
              </a:solidFill>
            </a:endParaRPr>
          </a:p>
        </p:txBody>
      </p:sp>
      <p:sp>
        <p:nvSpPr>
          <p:cNvPr id="76" name="Google Shape;76;gfb0ae1dd25_0_0"/>
          <p:cNvSpPr txBox="1"/>
          <p:nvPr>
            <p:ph idx="1" type="subTitle"/>
          </p:nvPr>
        </p:nvSpPr>
        <p:spPr>
          <a:xfrm>
            <a:off x="2336800" y="3658050"/>
            <a:ext cx="5389500" cy="8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1A1B22"/>
                </a:solidFill>
                <a:latin typeface="Roboto"/>
                <a:ea typeface="Roboto"/>
                <a:cs typeface="Roboto"/>
                <a:sym typeface="Roboto"/>
              </a:rPr>
              <a:t>Клиент</a:t>
            </a:r>
            <a:r>
              <a:rPr lang="ru" sz="1200">
                <a:solidFill>
                  <a:srgbClr val="1A1B22"/>
                </a:solidFill>
                <a:latin typeface="Roboto"/>
                <a:ea typeface="Roboto"/>
                <a:cs typeface="Roboto"/>
                <a:sym typeface="Roboto"/>
              </a:rPr>
              <a:t> — это система, которая связывается с сервером и запрашивает нужную пользователю информацию.</a:t>
            </a:r>
            <a:endParaRPr sz="1200">
              <a:solidFill>
                <a:srgbClr val="1A1B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1A1B22"/>
                </a:solidFill>
                <a:latin typeface="Roboto"/>
                <a:ea typeface="Roboto"/>
                <a:cs typeface="Roboto"/>
                <a:sym typeface="Roboto"/>
              </a:rPr>
              <a:t>Клиент преобразует ваши действия в запросы и отправляет на сервер.</a:t>
            </a:r>
            <a:endParaRPr/>
          </a:p>
        </p:txBody>
      </p:sp>
      <p:sp>
        <p:nvSpPr>
          <p:cNvPr id="77" name="Google Shape;77;gfb0ae1dd25_0_0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78" name="Google Shape;78;gfb0ae1dd2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057" y="304800"/>
            <a:ext cx="4470999" cy="33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1b05749f0_0_0"/>
          <p:cNvSpPr txBox="1"/>
          <p:nvPr>
            <p:ph idx="1" type="body"/>
          </p:nvPr>
        </p:nvSpPr>
        <p:spPr>
          <a:xfrm>
            <a:off x="2336800" y="2644300"/>
            <a:ext cx="5527800" cy="17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Операционные системы и их особенности (iOS, Android, Windows и т.д.):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Гайдлайны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Магазины (App Store, Google Play, AppGallery - Huawei)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Специфичные настройки (Окраска приложений, уменьшение движений)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Функциональности (Apple Pay, Split Screen)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Биометрия (Face ID, Touch ID/Fingerprint)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g101b05749f0_0_0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4F4FF4"/>
                </a:solidFill>
                <a:latin typeface="Roboto"/>
                <a:ea typeface="Roboto"/>
                <a:cs typeface="Roboto"/>
                <a:sym typeface="Roboto"/>
              </a:rPr>
              <a:t>Платформа</a:t>
            </a:r>
            <a:endParaRPr sz="1400">
              <a:solidFill>
                <a:srgbClr val="4F4FF4"/>
              </a:solidFill>
            </a:endParaRPr>
          </a:p>
        </p:txBody>
      </p:sp>
      <p:sp>
        <p:nvSpPr>
          <p:cNvPr id="283" name="Google Shape;283;g101b05749f0_0_0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84" name="Google Shape;284;g101b05749f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275" y="232250"/>
            <a:ext cx="4636847" cy="23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1b05749f0_0_12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F4FF4"/>
                </a:solidFill>
                <a:latin typeface="Roboto"/>
                <a:ea typeface="Roboto"/>
                <a:cs typeface="Roboto"/>
                <a:sym typeface="Roboto"/>
              </a:rPr>
              <a:t>Платформа</a:t>
            </a:r>
            <a:endParaRPr/>
          </a:p>
        </p:txBody>
      </p:sp>
      <p:sp>
        <p:nvSpPr>
          <p:cNvPr id="290" name="Google Shape;290;g101b05749f0_0_12"/>
          <p:cNvSpPr txBox="1"/>
          <p:nvPr>
            <p:ph idx="1" type="body"/>
          </p:nvPr>
        </p:nvSpPr>
        <p:spPr>
          <a:xfrm>
            <a:off x="2325775" y="2927675"/>
            <a:ext cx="5527800" cy="17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Версия операционной системы: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Приложение не должно устанавливаться на неподдерживаемые версии устройств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Обязательна проверка на всех доступных из поддерживаемых версиях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Проверка отключения в приложении функциональностей, зависящих от версии ОС (урезанная версия)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g101b05749f0_0_12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2" name="Google Shape;292;g101b05749f0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038" y="163375"/>
            <a:ext cx="4745272" cy="26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1b05749f0_0_6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F4FF4"/>
                </a:solidFill>
                <a:latin typeface="Roboto"/>
                <a:ea typeface="Roboto"/>
                <a:cs typeface="Roboto"/>
                <a:sym typeface="Roboto"/>
              </a:rPr>
              <a:t>Платформа</a:t>
            </a:r>
            <a:endParaRPr/>
          </a:p>
        </p:txBody>
      </p:sp>
      <p:sp>
        <p:nvSpPr>
          <p:cNvPr id="298" name="Google Shape;298;g101b05749f0_0_6"/>
          <p:cNvSpPr txBox="1"/>
          <p:nvPr>
            <p:ph idx="1" type="body"/>
          </p:nvPr>
        </p:nvSpPr>
        <p:spPr>
          <a:xfrm>
            <a:off x="2336800" y="2741925"/>
            <a:ext cx="5527800" cy="20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Форм-фактор: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Корректное отображение элементов на различных устройствах (маленьких, средних, больших, планшетах) - адаптив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Ретина и обычные экраны. На ретина-экранах элементы интерфейса и текст отображаются мельче. Картинки для ретина-экрана могут попасть в неретина-версию и тогда будут слишком большими.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Все элементы должны быть такого размера, чтобы пользователь мог однозначно попасть по ним.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g101b05749f0_0_6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00" name="Google Shape;300;g101b05749f0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888" y="304800"/>
            <a:ext cx="5399619" cy="24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1b05749f0_0_18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F4FF4"/>
                </a:solidFill>
                <a:latin typeface="Roboto"/>
                <a:ea typeface="Roboto"/>
                <a:cs typeface="Roboto"/>
                <a:sym typeface="Roboto"/>
              </a:rPr>
              <a:t>Платформа</a:t>
            </a:r>
            <a:endParaRPr/>
          </a:p>
        </p:txBody>
      </p:sp>
      <p:sp>
        <p:nvSpPr>
          <p:cNvPr id="306" name="Google Shape;306;g101b05749f0_0_18"/>
          <p:cNvSpPr txBox="1"/>
          <p:nvPr>
            <p:ph idx="1" type="body"/>
          </p:nvPr>
        </p:nvSpPr>
        <p:spPr>
          <a:xfrm>
            <a:off x="2336800" y="3125675"/>
            <a:ext cx="5527800" cy="15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Интерфейс: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Сканер отпечатков/лица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Кнопки (Home, назад, звук и т.д.)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Системные окна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“Челка” - “Монобровь”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g101b05749f0_0_18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08" name="Google Shape;308;g101b05749f0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200" y="304800"/>
            <a:ext cx="4720994" cy="26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1b05749f0_0_24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F4FF4"/>
                </a:solidFill>
                <a:latin typeface="Roboto"/>
                <a:ea typeface="Roboto"/>
                <a:cs typeface="Roboto"/>
                <a:sym typeface="Roboto"/>
              </a:rPr>
              <a:t>Платформа</a:t>
            </a:r>
            <a:endParaRPr/>
          </a:p>
        </p:txBody>
      </p:sp>
      <p:sp>
        <p:nvSpPr>
          <p:cNvPr id="314" name="Google Shape;314;g101b05749f0_0_24"/>
          <p:cNvSpPr txBox="1"/>
          <p:nvPr>
            <p:ph idx="1" type="body"/>
          </p:nvPr>
        </p:nvSpPr>
        <p:spPr>
          <a:xfrm>
            <a:off x="2336800" y="3301475"/>
            <a:ext cx="5527800" cy="13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Жесты: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Поддержка доступных жестов ОС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Отсутствие, если приложение не поддерживает жесты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Проверка кастомных жестов в приложении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g101b05749f0_0_24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6" name="Google Shape;316;g101b05749f0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450" y="152400"/>
            <a:ext cx="4021574" cy="355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1b05749f0_0_36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Сеть</a:t>
            </a:r>
            <a:endParaRPr sz="1400"/>
          </a:p>
        </p:txBody>
      </p:sp>
      <p:sp>
        <p:nvSpPr>
          <p:cNvPr id="322" name="Google Shape;322;g101b05749f0_0_36"/>
          <p:cNvSpPr txBox="1"/>
          <p:nvPr>
            <p:ph idx="1" type="body"/>
          </p:nvPr>
        </p:nvSpPr>
        <p:spPr>
          <a:xfrm>
            <a:off x="2336800" y="445025"/>
            <a:ext cx="3113100" cy="27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Тип сети: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Wi-Fi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4G/LTE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Скорость соединения: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Корректная работа приложения при перепадах скорости соединения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Проверка работы приложения при различных скоростях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g101b05749f0_0_36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24" name="Google Shape;324;g101b05749f0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750" y="445025"/>
            <a:ext cx="2353425" cy="235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01b05749f0_0_36"/>
          <p:cNvSpPr txBox="1"/>
          <p:nvPr/>
        </p:nvSpPr>
        <p:spPr>
          <a:xfrm>
            <a:off x="2351950" y="3286125"/>
            <a:ext cx="5451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Отсутствие сети: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Сообщения при ошибке доступа к сети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Корректное поведение приложения при продолжении работы с приложением с отсутствием сети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1b05749f0_0_45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Юзабилити</a:t>
            </a:r>
            <a:endParaRPr sz="1200"/>
          </a:p>
        </p:txBody>
      </p:sp>
      <p:sp>
        <p:nvSpPr>
          <p:cNvPr id="331" name="Google Shape;331;g101b05749f0_0_45"/>
          <p:cNvSpPr txBox="1"/>
          <p:nvPr>
            <p:ph idx="1" type="body"/>
          </p:nvPr>
        </p:nvSpPr>
        <p:spPr>
          <a:xfrm>
            <a:off x="2325775" y="445025"/>
            <a:ext cx="3327000" cy="18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Постоянная обратная связь с пользователем: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 всех нажимаемых элементов должно быть нажатое состояние (отклик на действие). В Android-приложениях у элементов может быть ещё одно состояние – focused.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g101b05749f0_0_45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3" name="Google Shape;333;g101b05749f0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025" y="445025"/>
            <a:ext cx="1930662" cy="18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101b05749f0_0_45"/>
          <p:cNvSpPr txBox="1"/>
          <p:nvPr/>
        </p:nvSpPr>
        <p:spPr>
          <a:xfrm>
            <a:off x="2336800" y="2301425"/>
            <a:ext cx="5527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Реакция кнопок на нажатие. Скорость отклика элементов должна быть достаточно высокой. Желательно использовать для проверки этого пункта самые слабые устройства среди поддерживаемых.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Сообщения при загрузке контента или прогресс-бар.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Сообщения при ошибке доступа к сети, GPS.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Наличие понятных сообщений при попытке удалить важную информацию.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Наличие экрана или сообщения при окончании процесса или игры.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Наличие и синхронность звуков или вибрации с уведомлениями и другими событиями на экране.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d0ed4db6c_0_0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Домашнее задание</a:t>
            </a:r>
            <a:endParaRPr sz="1400"/>
          </a:p>
        </p:txBody>
      </p:sp>
      <p:sp>
        <p:nvSpPr>
          <p:cNvPr id="340" name="Google Shape;340;gfd0ed4db6c_0_0"/>
          <p:cNvSpPr txBox="1"/>
          <p:nvPr>
            <p:ph idx="1" type="body"/>
          </p:nvPr>
        </p:nvSpPr>
        <p:spPr>
          <a:xfrm>
            <a:off x="2325775" y="3558300"/>
            <a:ext cx="5527800" cy="13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 sz="1200">
                <a:solidFill>
                  <a:schemeClr val="dk1"/>
                </a:solidFill>
              </a:rPr>
              <a:t>M</a:t>
            </a:r>
            <a:r>
              <a:rPr lang="ru" sz="1200">
                <a:solidFill>
                  <a:schemeClr val="dk1"/>
                </a:solidFill>
              </a:rPr>
              <a:t>indmap особенностей тестирования мобильных приложений в </a:t>
            </a:r>
            <a:r>
              <a:rPr lang="ru" sz="1200" u="sng">
                <a:solidFill>
                  <a:schemeClr val="hlink"/>
                </a:solidFill>
                <a:hlinkClick r:id="rId3"/>
              </a:rPr>
              <a:t>miro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 sz="1200">
                <a:solidFill>
                  <a:schemeClr val="dk1"/>
                </a:solidFill>
              </a:rPr>
              <a:t>Карта экранов приложения “Папаша Беппе” в </a:t>
            </a:r>
            <a:r>
              <a:rPr lang="ru" sz="1200" u="sng">
                <a:solidFill>
                  <a:schemeClr val="hlink"/>
                </a:solidFill>
                <a:hlinkClick r:id="rId4"/>
              </a:rPr>
              <a:t>miro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 sz="1200">
                <a:solidFill>
                  <a:schemeClr val="dk1"/>
                </a:solidFill>
              </a:rPr>
              <a:t>Дополнить тест-кейсы из предыдущей лекции тест-кейсами с особенностями мобильных приложений в qase.io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41" name="Google Shape;341;gfd0ed4db6c_0_0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42" name="Google Shape;342;gfd0ed4db6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763" y="196750"/>
            <a:ext cx="3803820" cy="32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f92b54aa9_0_9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Mind-map</a:t>
            </a:r>
            <a:endParaRPr sz="1400"/>
          </a:p>
        </p:txBody>
      </p:sp>
      <p:sp>
        <p:nvSpPr>
          <p:cNvPr id="348" name="Google Shape;348;gcf92b54aa9_0_9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49" name="Google Shape;349;gcf92b54aa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800" y="445025"/>
            <a:ext cx="5495676" cy="30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cf92b54aa9_0_9"/>
          <p:cNvSpPr txBox="1"/>
          <p:nvPr/>
        </p:nvSpPr>
        <p:spPr>
          <a:xfrm>
            <a:off x="4209038" y="3692775"/>
            <a:ext cx="18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Пример Mind-map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f92b54aa9_0_18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Карта экранов</a:t>
            </a:r>
            <a:endParaRPr sz="1400"/>
          </a:p>
        </p:txBody>
      </p:sp>
      <p:sp>
        <p:nvSpPr>
          <p:cNvPr id="356" name="Google Shape;356;gcf92b54aa9_0_18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57" name="Google Shape;357;gcf92b54aa9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800" y="445025"/>
            <a:ext cx="5400675" cy="3277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cf92b54aa9_0_18"/>
          <p:cNvSpPr txBox="1"/>
          <p:nvPr/>
        </p:nvSpPr>
        <p:spPr>
          <a:xfrm>
            <a:off x="3956388" y="3875950"/>
            <a:ext cx="21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Пример карты экранов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9b26a0742_0_16"/>
          <p:cNvSpPr txBox="1"/>
          <p:nvPr>
            <p:ph type="ctrTitle"/>
          </p:nvPr>
        </p:nvSpPr>
        <p:spPr>
          <a:xfrm>
            <a:off x="778600" y="246025"/>
            <a:ext cx="1558200" cy="7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400">
                <a:solidFill>
                  <a:srgbClr val="4F4FF4"/>
                </a:solidFill>
              </a:rPr>
              <a:t>Толстый и тонкий клиент</a:t>
            </a:r>
            <a:endParaRPr b="0" sz="1400">
              <a:solidFill>
                <a:srgbClr val="4F4FF4"/>
              </a:solidFill>
            </a:endParaRPr>
          </a:p>
        </p:txBody>
      </p:sp>
      <p:sp>
        <p:nvSpPr>
          <p:cNvPr id="84" name="Google Shape;84;gf9b26a0742_0_16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5" name="Google Shape;85;gf9b26a0742_0_16"/>
          <p:cNvSpPr txBox="1"/>
          <p:nvPr/>
        </p:nvSpPr>
        <p:spPr>
          <a:xfrm>
            <a:off x="2632925" y="2855375"/>
            <a:ext cx="48903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Тонкий клиент</a:t>
            </a: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— компьютер или программа-клиент в сетях с клиент-серверной архитектурой, где большая часть задач по обработке информации перенесена на сервер и права доступа клиента строго ограничены.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Толстый клиент </a:t>
            </a: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обеспечивает (в противовес тонкому клиенту) полную функциональность и независимость от центрального сервера.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gf9b26a0742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325" y="474800"/>
            <a:ext cx="3127502" cy="20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f92b54aa9_0_0"/>
          <p:cNvSpPr txBox="1"/>
          <p:nvPr>
            <p:ph type="title"/>
          </p:nvPr>
        </p:nvSpPr>
        <p:spPr>
          <a:xfrm>
            <a:off x="781975" y="445025"/>
            <a:ext cx="15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Домашнее задание</a:t>
            </a:r>
            <a:endParaRPr sz="1400"/>
          </a:p>
        </p:txBody>
      </p:sp>
      <p:sp>
        <p:nvSpPr>
          <p:cNvPr id="364" name="Google Shape;364;gcf92b54aa9_0_0"/>
          <p:cNvSpPr txBox="1"/>
          <p:nvPr>
            <p:ph idx="1" type="body"/>
          </p:nvPr>
        </p:nvSpPr>
        <p:spPr>
          <a:xfrm>
            <a:off x="2476500" y="478625"/>
            <a:ext cx="52461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Дедлайн по домашнему заданию:</a:t>
            </a:r>
            <a:r>
              <a:rPr b="1" lang="ru" sz="1200">
                <a:solidFill>
                  <a:schemeClr val="dk1"/>
                </a:solidFill>
              </a:rPr>
              <a:t> Понедельник - 22 ноября 18:00</a:t>
            </a:r>
            <a:endParaRPr b="1"/>
          </a:p>
        </p:txBody>
      </p:sp>
      <p:sp>
        <p:nvSpPr>
          <p:cNvPr id="365" name="Google Shape;365;gcf92b54aa9_0_0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66" name="Google Shape;366;gcf92b54aa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363" y="984125"/>
            <a:ext cx="3626616" cy="38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1b05749f0_0_54"/>
          <p:cNvSpPr txBox="1"/>
          <p:nvPr>
            <p:ph type="title"/>
          </p:nvPr>
        </p:nvSpPr>
        <p:spPr>
          <a:xfrm>
            <a:off x="760000" y="445025"/>
            <a:ext cx="1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Дополнительная л</a:t>
            </a:r>
            <a:r>
              <a:rPr lang="ru" sz="1400"/>
              <a:t>итература</a:t>
            </a:r>
            <a:endParaRPr sz="1400"/>
          </a:p>
        </p:txBody>
      </p:sp>
      <p:sp>
        <p:nvSpPr>
          <p:cNvPr id="372" name="Google Shape;372;g101b05749f0_0_54"/>
          <p:cNvSpPr txBox="1"/>
          <p:nvPr>
            <p:ph idx="1" type="body"/>
          </p:nvPr>
        </p:nvSpPr>
        <p:spPr>
          <a:xfrm>
            <a:off x="2336800" y="582500"/>
            <a:ext cx="5527800" cy="3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 u="sng">
                <a:solidFill>
                  <a:schemeClr val="accent5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Клиент-серверная архитектура в картинках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 u="sng">
                <a:solidFill>
                  <a:schemeClr val="accent5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Архитектура клиент-сервер</a:t>
            </a:r>
            <a:endParaRPr sz="1400" u="sng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Тестирование мобильных приложений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AutoNum type="arabicPeriod"/>
            </a:pPr>
            <a:r>
              <a:rPr lang="ru" sz="1400" u="sng">
                <a:solidFill>
                  <a:schemeClr val="accent5"/>
                </a:solidFill>
                <a:highlight>
                  <a:srgbClr val="FFFFFF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 принципов тестирования мобильных приложений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AutoNum type="arabicPeriod"/>
            </a:pPr>
            <a:r>
              <a:rPr lang="ru" sz="14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Mind Mapping, или как заставить свой мозг работать лучше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AutoNum type="arabicPeriod"/>
            </a:pPr>
            <a:r>
              <a:rPr lang="ru" sz="140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Mind map вместо тест-кейса, или Как визуализация позволяет тестировать приложение быстрее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73" name="Google Shape;373;g101b05749f0_0_54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b0ae1dd25_0_7"/>
          <p:cNvSpPr txBox="1"/>
          <p:nvPr>
            <p:ph type="ctrTitle"/>
          </p:nvPr>
        </p:nvSpPr>
        <p:spPr>
          <a:xfrm>
            <a:off x="846257" y="430150"/>
            <a:ext cx="8301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400">
                <a:solidFill>
                  <a:srgbClr val="4F4FF4"/>
                </a:solidFill>
              </a:rPr>
              <a:t>Сервер</a:t>
            </a:r>
            <a:endParaRPr b="0" sz="1400">
              <a:solidFill>
                <a:srgbClr val="4F4FF4"/>
              </a:solidFill>
            </a:endParaRPr>
          </a:p>
        </p:txBody>
      </p:sp>
      <p:sp>
        <p:nvSpPr>
          <p:cNvPr id="92" name="Google Shape;92;gfb0ae1dd25_0_7"/>
          <p:cNvSpPr txBox="1"/>
          <p:nvPr>
            <p:ph idx="1" type="subTitle"/>
          </p:nvPr>
        </p:nvSpPr>
        <p:spPr>
          <a:xfrm>
            <a:off x="2336800" y="3909625"/>
            <a:ext cx="55278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1A1B22"/>
                </a:solidFill>
                <a:latin typeface="Roboto"/>
                <a:ea typeface="Roboto"/>
                <a:cs typeface="Roboto"/>
                <a:sym typeface="Roboto"/>
              </a:rPr>
              <a:t>Сервер</a:t>
            </a:r>
            <a:r>
              <a:rPr lang="ru" sz="1200">
                <a:solidFill>
                  <a:srgbClr val="1A1B22"/>
                </a:solidFill>
                <a:latin typeface="Roboto"/>
                <a:ea typeface="Roboto"/>
                <a:cs typeface="Roboto"/>
                <a:sym typeface="Roboto"/>
              </a:rPr>
              <a:t> — система, которая обрабатывает запросы клиента и формирует ответ. </a:t>
            </a:r>
            <a:endParaRPr/>
          </a:p>
        </p:txBody>
      </p:sp>
      <p:sp>
        <p:nvSpPr>
          <p:cNvPr id="93" name="Google Shape;93;gfb0ae1dd25_0_7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94" name="Google Shape;94;gfb0ae1dd25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800" y="612800"/>
            <a:ext cx="5527800" cy="295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b0ae1dd25_0_15"/>
          <p:cNvSpPr txBox="1"/>
          <p:nvPr>
            <p:ph type="ctrTitle"/>
          </p:nvPr>
        </p:nvSpPr>
        <p:spPr>
          <a:xfrm>
            <a:off x="830857" y="437000"/>
            <a:ext cx="1018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400">
                <a:solidFill>
                  <a:srgbClr val="4F4FF4"/>
                </a:solidFill>
              </a:rPr>
              <a:t>Интернет</a:t>
            </a:r>
            <a:endParaRPr b="0" sz="1400">
              <a:solidFill>
                <a:srgbClr val="4F4FF4"/>
              </a:solidFill>
            </a:endParaRPr>
          </a:p>
        </p:txBody>
      </p:sp>
      <p:sp>
        <p:nvSpPr>
          <p:cNvPr id="100" name="Google Shape;100;gfb0ae1dd25_0_15"/>
          <p:cNvSpPr txBox="1"/>
          <p:nvPr>
            <p:ph idx="1" type="subTitle"/>
          </p:nvPr>
        </p:nvSpPr>
        <p:spPr>
          <a:xfrm>
            <a:off x="2336800" y="3918625"/>
            <a:ext cx="55278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1A1B22"/>
                </a:solidFill>
                <a:latin typeface="Roboto"/>
                <a:ea typeface="Roboto"/>
                <a:cs typeface="Roboto"/>
                <a:sym typeface="Roboto"/>
              </a:rPr>
              <a:t>Интернет</a:t>
            </a:r>
            <a:r>
              <a:rPr lang="ru" sz="1200">
                <a:solidFill>
                  <a:srgbClr val="1A1B22"/>
                </a:solidFill>
                <a:latin typeface="Roboto"/>
                <a:ea typeface="Roboto"/>
                <a:cs typeface="Roboto"/>
                <a:sym typeface="Roboto"/>
              </a:rPr>
              <a:t>, или </a:t>
            </a:r>
            <a:r>
              <a:rPr b="1" lang="ru" sz="1200">
                <a:solidFill>
                  <a:srgbClr val="1A1B22"/>
                </a:solidFill>
                <a:latin typeface="Roboto"/>
                <a:ea typeface="Roboto"/>
                <a:cs typeface="Roboto"/>
                <a:sym typeface="Roboto"/>
              </a:rPr>
              <a:t>Сеть</a:t>
            </a:r>
            <a:r>
              <a:rPr lang="ru" sz="1200">
                <a:solidFill>
                  <a:srgbClr val="1A1B22"/>
                </a:solidFill>
                <a:latin typeface="Roboto"/>
                <a:ea typeface="Roboto"/>
                <a:cs typeface="Roboto"/>
                <a:sym typeface="Roboto"/>
              </a:rPr>
              <a:t> — система связанных между собой устройств, которая помогает клиенту и серверу обмениваться данными.</a:t>
            </a:r>
            <a:endParaRPr sz="1200">
              <a:solidFill>
                <a:srgbClr val="1A1B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fb0ae1dd25_0_15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02" name="Google Shape;102;gfb0ae1dd25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800" y="515525"/>
            <a:ext cx="5527799" cy="31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9b26a0742_0_38"/>
          <p:cNvSpPr txBox="1"/>
          <p:nvPr>
            <p:ph type="ctrTitle"/>
          </p:nvPr>
        </p:nvSpPr>
        <p:spPr>
          <a:xfrm>
            <a:off x="798100" y="456075"/>
            <a:ext cx="1538700" cy="48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400">
                <a:solidFill>
                  <a:srgbClr val="0000FF"/>
                </a:solidFill>
              </a:rPr>
              <a:t>Клиент-сервер</a:t>
            </a:r>
            <a:endParaRPr b="0" sz="1400">
              <a:solidFill>
                <a:srgbClr val="0000FF"/>
              </a:solidFill>
            </a:endParaRPr>
          </a:p>
        </p:txBody>
      </p:sp>
      <p:sp>
        <p:nvSpPr>
          <p:cNvPr id="108" name="Google Shape;108;gf9b26a0742_0_38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09" name="Google Shape;109;gf9b26a0742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800" y="703100"/>
            <a:ext cx="5415076" cy="338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b0ae1dd25_0_22"/>
          <p:cNvSpPr txBox="1"/>
          <p:nvPr>
            <p:ph type="ctrTitle"/>
          </p:nvPr>
        </p:nvSpPr>
        <p:spPr>
          <a:xfrm>
            <a:off x="908000" y="432300"/>
            <a:ext cx="1340100" cy="5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400">
                <a:solidFill>
                  <a:srgbClr val="4F4FF4"/>
                </a:solidFill>
              </a:rPr>
              <a:t>Двухзвенная архитектура</a:t>
            </a:r>
            <a:endParaRPr b="0" sz="1400">
              <a:solidFill>
                <a:srgbClr val="4F4FF4"/>
              </a:solidFill>
            </a:endParaRPr>
          </a:p>
        </p:txBody>
      </p:sp>
      <p:sp>
        <p:nvSpPr>
          <p:cNvPr id="115" name="Google Shape;115;gfb0ae1dd25_0_22"/>
          <p:cNvSpPr txBox="1"/>
          <p:nvPr>
            <p:ph idx="1" type="subTitle"/>
          </p:nvPr>
        </p:nvSpPr>
        <p:spPr>
          <a:xfrm>
            <a:off x="2379763" y="3959275"/>
            <a:ext cx="5389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Двухзвенная архитектура</a:t>
            </a: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используется в клиент-серверных системах, где сервер отвечает на клиентские запросы напрямую и в полном объеме.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gfb0ae1dd25_0_22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7" name="Google Shape;117;gfb0ae1dd25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100" y="241075"/>
            <a:ext cx="5192824" cy="37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9b26a0742_0_30"/>
          <p:cNvSpPr txBox="1"/>
          <p:nvPr>
            <p:ph type="ctrTitle"/>
          </p:nvPr>
        </p:nvSpPr>
        <p:spPr>
          <a:xfrm>
            <a:off x="844301" y="389100"/>
            <a:ext cx="1548000" cy="63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600">
                <a:solidFill>
                  <a:srgbClr val="4F4FF4"/>
                </a:solidFill>
              </a:rPr>
              <a:t>Middleware</a:t>
            </a:r>
            <a:endParaRPr b="0" sz="1600">
              <a:solidFill>
                <a:srgbClr val="4F4FF4"/>
              </a:solidFill>
            </a:endParaRPr>
          </a:p>
        </p:txBody>
      </p:sp>
      <p:sp>
        <p:nvSpPr>
          <p:cNvPr id="123" name="Google Shape;123;gf9b26a0742_0_30"/>
          <p:cNvSpPr txBox="1"/>
          <p:nvPr>
            <p:ph idx="12" type="sldNum"/>
          </p:nvPr>
        </p:nvSpPr>
        <p:spPr>
          <a:xfrm>
            <a:off x="105558" y="4653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24" name="Google Shape;124;gf9b26a0742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661" y="747988"/>
            <a:ext cx="5238975" cy="314202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f9b26a0742_0_30"/>
          <p:cNvSpPr txBox="1"/>
          <p:nvPr/>
        </p:nvSpPr>
        <p:spPr>
          <a:xfrm>
            <a:off x="2447675" y="3890025"/>
            <a:ext cx="5238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Middleware</a:t>
            </a: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 ПО, которое выполняет роль связующего звена между клиентом и сервером и является единой точкой входа в распределенную систему Backend.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